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67" r:id="rId2"/>
    <p:sldId id="313" r:id="rId3"/>
    <p:sldId id="304" r:id="rId4"/>
    <p:sldId id="305" r:id="rId5"/>
    <p:sldId id="306" r:id="rId6"/>
    <p:sldId id="311" r:id="rId7"/>
    <p:sldId id="307" r:id="rId8"/>
    <p:sldId id="308" r:id="rId9"/>
    <p:sldId id="314" r:id="rId10"/>
    <p:sldId id="310" r:id="rId11"/>
    <p:sldId id="312" r:id="rId12"/>
    <p:sldId id="299" r:id="rId13"/>
    <p:sldId id="268" r:id="rId14"/>
    <p:sldId id="269" r:id="rId15"/>
    <p:sldId id="270" r:id="rId16"/>
    <p:sldId id="272" r:id="rId17"/>
    <p:sldId id="273" r:id="rId18"/>
    <p:sldId id="271" r:id="rId19"/>
    <p:sldId id="274" r:id="rId20"/>
  </p:sldIdLst>
  <p:sldSz cx="9144000" cy="6858000" type="screen4x3"/>
  <p:notesSz cx="6799263" cy="992981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2" autoAdjust="0"/>
    <p:restoredTop sz="94660"/>
  </p:normalViewPr>
  <p:slideViewPr>
    <p:cSldViewPr>
      <p:cViewPr varScale="1">
        <p:scale>
          <a:sx n="62" d="100"/>
          <a:sy n="62" d="100"/>
        </p:scale>
        <p:origin x="150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05E70B-393B-42E8-A273-DFCD272DF46F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h-TH"/>
        </a:p>
      </dgm:t>
    </dgm:pt>
    <dgm:pt modelId="{10406FA1-DB16-4814-BEEB-3CA1D453E072}">
      <dgm:prSet phldrT="[ข้อความ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th-TH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rPr>
            <a:t>ด้านการเรียนการสอนของนักศึกษาให้ถูกต้องตามหลักสูตร</a:t>
          </a:r>
          <a:endParaRPr lang="th-TH" sz="3200" dirty="0"/>
        </a:p>
      </dgm:t>
    </dgm:pt>
    <dgm:pt modelId="{A649132D-690C-420A-8B0F-CD7BDD313BBD}" type="parTrans" cxnId="{688AA067-26AA-4202-927D-432959E2730C}">
      <dgm:prSet/>
      <dgm:spPr/>
      <dgm:t>
        <a:bodyPr/>
        <a:lstStyle/>
        <a:p>
          <a:endParaRPr lang="th-TH"/>
        </a:p>
      </dgm:t>
    </dgm:pt>
    <dgm:pt modelId="{651558CB-DC43-49C8-B27D-22B937CC5EA5}" type="sibTrans" cxnId="{688AA067-26AA-4202-927D-432959E2730C}">
      <dgm:prSet/>
      <dgm:spPr/>
      <dgm:t>
        <a:bodyPr/>
        <a:lstStyle/>
        <a:p>
          <a:endParaRPr lang="th-TH"/>
        </a:p>
      </dgm:t>
    </dgm:pt>
    <dgm:pt modelId="{A4FA3294-A0AA-457B-9966-4B4CB2C5718E}">
      <dgm:prSet phldrT="[ข้อความ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th-TH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rPr>
            <a:t>ด้านการศึกษาตามข้อบังคับ ฯ</a:t>
          </a:r>
          <a:endParaRPr lang="th-TH" sz="3600" dirty="0"/>
        </a:p>
      </dgm:t>
    </dgm:pt>
    <dgm:pt modelId="{6E33DA63-C85C-4CAE-B9A9-0276F0636A7D}" type="parTrans" cxnId="{E718A9C9-B502-4C10-AA68-A0B6767CECB3}">
      <dgm:prSet/>
      <dgm:spPr/>
      <dgm:t>
        <a:bodyPr/>
        <a:lstStyle/>
        <a:p>
          <a:endParaRPr lang="th-TH"/>
        </a:p>
      </dgm:t>
    </dgm:pt>
    <dgm:pt modelId="{22744793-9CC4-4112-90F1-2B3D7ACC309E}" type="sibTrans" cxnId="{E718A9C9-B502-4C10-AA68-A0B6767CECB3}">
      <dgm:prSet/>
      <dgm:spPr/>
      <dgm:t>
        <a:bodyPr/>
        <a:lstStyle/>
        <a:p>
          <a:endParaRPr lang="th-TH"/>
        </a:p>
      </dgm:t>
    </dgm:pt>
    <dgm:pt modelId="{0431E8F4-B628-4569-A8AA-59864D4420E5}">
      <dgm:prSet phldrT="[ข้อความ]" custT="1"/>
      <dgm:spPr>
        <a:solidFill>
          <a:srgbClr val="660066"/>
        </a:solidFill>
      </dgm:spPr>
      <dgm:t>
        <a:bodyPr/>
        <a:lstStyle/>
        <a:p>
          <a:r>
            <a:rPr lang="th-TH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rPr>
            <a:t>การลงทะเบียนเรียน การเปลี่ยนแปลงรายวิชาจากที่กำหนดไว้ในแผนการเรียน การเพิ่มถอนรายวิชา การยกเลิกรายวิชา การสำเร็จการศึกษา</a:t>
          </a:r>
          <a:endParaRPr lang="th-TH" sz="2800" dirty="0"/>
        </a:p>
      </dgm:t>
    </dgm:pt>
    <dgm:pt modelId="{17E7565D-5952-4BBF-9D86-3C676CF6C2B5}" type="parTrans" cxnId="{493603F5-0C22-4E6D-B268-50A450F3EE2A}">
      <dgm:prSet/>
      <dgm:spPr/>
      <dgm:t>
        <a:bodyPr/>
        <a:lstStyle/>
        <a:p>
          <a:endParaRPr lang="th-TH"/>
        </a:p>
      </dgm:t>
    </dgm:pt>
    <dgm:pt modelId="{120E32EC-1CC0-47C8-9B4C-341675FC3874}" type="sibTrans" cxnId="{493603F5-0C22-4E6D-B268-50A450F3EE2A}">
      <dgm:prSet/>
      <dgm:spPr/>
      <dgm:t>
        <a:bodyPr/>
        <a:lstStyle/>
        <a:p>
          <a:endParaRPr lang="th-TH"/>
        </a:p>
      </dgm:t>
    </dgm:pt>
    <dgm:pt modelId="{81DAD5BB-E334-4D4A-9BF9-09310141A3B1}" type="pres">
      <dgm:prSet presAssocID="{A905E70B-393B-42E8-A273-DFCD272DF46F}" presName="Name0" presStyleCnt="0">
        <dgm:presLayoutVars>
          <dgm:chMax val="7"/>
          <dgm:chPref val="7"/>
          <dgm:dir/>
        </dgm:presLayoutVars>
      </dgm:prSet>
      <dgm:spPr/>
    </dgm:pt>
    <dgm:pt modelId="{3109E7F0-47BE-4A78-BD58-1CB639E6EC4F}" type="pres">
      <dgm:prSet presAssocID="{A905E70B-393B-42E8-A273-DFCD272DF46F}" presName="Name1" presStyleCnt="0"/>
      <dgm:spPr/>
    </dgm:pt>
    <dgm:pt modelId="{9309C253-5552-4923-A90A-D7CC849BED2C}" type="pres">
      <dgm:prSet presAssocID="{A905E70B-393B-42E8-A273-DFCD272DF46F}" presName="cycle" presStyleCnt="0"/>
      <dgm:spPr/>
    </dgm:pt>
    <dgm:pt modelId="{BA948349-5D60-4122-A0A3-F5F64A3E1326}" type="pres">
      <dgm:prSet presAssocID="{A905E70B-393B-42E8-A273-DFCD272DF46F}" presName="srcNode" presStyleLbl="node1" presStyleIdx="0" presStyleCnt="3"/>
      <dgm:spPr/>
    </dgm:pt>
    <dgm:pt modelId="{810F3ED0-DF0C-4A5F-9B51-67B3CF9CD4BC}" type="pres">
      <dgm:prSet presAssocID="{A905E70B-393B-42E8-A273-DFCD272DF46F}" presName="conn" presStyleLbl="parChTrans1D2" presStyleIdx="0" presStyleCnt="1"/>
      <dgm:spPr/>
    </dgm:pt>
    <dgm:pt modelId="{78FBA692-41B0-49A3-949A-79211F648B83}" type="pres">
      <dgm:prSet presAssocID="{A905E70B-393B-42E8-A273-DFCD272DF46F}" presName="extraNode" presStyleLbl="node1" presStyleIdx="0" presStyleCnt="3"/>
      <dgm:spPr/>
    </dgm:pt>
    <dgm:pt modelId="{AF101C3D-53DF-4BBB-A1BD-B20B1D068A73}" type="pres">
      <dgm:prSet presAssocID="{A905E70B-393B-42E8-A273-DFCD272DF46F}" presName="dstNode" presStyleLbl="node1" presStyleIdx="0" presStyleCnt="3"/>
      <dgm:spPr/>
    </dgm:pt>
    <dgm:pt modelId="{70631A49-3BC8-47FB-B6C9-C4BF8546092E}" type="pres">
      <dgm:prSet presAssocID="{10406FA1-DB16-4814-BEEB-3CA1D453E072}" presName="text_1" presStyleLbl="node1" presStyleIdx="0" presStyleCnt="3">
        <dgm:presLayoutVars>
          <dgm:bulletEnabled val="1"/>
        </dgm:presLayoutVars>
      </dgm:prSet>
      <dgm:spPr/>
    </dgm:pt>
    <dgm:pt modelId="{B685FE2E-9B27-4590-9C4D-29F58A162E54}" type="pres">
      <dgm:prSet presAssocID="{10406FA1-DB16-4814-BEEB-3CA1D453E072}" presName="accent_1" presStyleCnt="0"/>
      <dgm:spPr/>
    </dgm:pt>
    <dgm:pt modelId="{4BF1AB86-CD4A-4070-A5FC-F92021EF0B63}" type="pres">
      <dgm:prSet presAssocID="{10406FA1-DB16-4814-BEEB-3CA1D453E072}" presName="accentRepeatNode" presStyleLbl="solidFgAcc1" presStyleIdx="0" presStyleCnt="3"/>
      <dgm:spPr/>
    </dgm:pt>
    <dgm:pt modelId="{43909373-B028-4187-9582-0846C25D4952}" type="pres">
      <dgm:prSet presAssocID="{A4FA3294-A0AA-457B-9966-4B4CB2C5718E}" presName="text_2" presStyleLbl="node1" presStyleIdx="1" presStyleCnt="3">
        <dgm:presLayoutVars>
          <dgm:bulletEnabled val="1"/>
        </dgm:presLayoutVars>
      </dgm:prSet>
      <dgm:spPr/>
    </dgm:pt>
    <dgm:pt modelId="{EC2937B9-5CC0-4FEC-9460-A7CF05783A7D}" type="pres">
      <dgm:prSet presAssocID="{A4FA3294-A0AA-457B-9966-4B4CB2C5718E}" presName="accent_2" presStyleCnt="0"/>
      <dgm:spPr/>
    </dgm:pt>
    <dgm:pt modelId="{BE4921C7-4B44-4E95-A168-FD00A1B75FCF}" type="pres">
      <dgm:prSet presAssocID="{A4FA3294-A0AA-457B-9966-4B4CB2C5718E}" presName="accentRepeatNode" presStyleLbl="solidFgAcc1" presStyleIdx="1" presStyleCnt="3"/>
      <dgm:spPr/>
    </dgm:pt>
    <dgm:pt modelId="{B77DE2ED-CE28-4C70-A10C-8776E9A349A7}" type="pres">
      <dgm:prSet presAssocID="{0431E8F4-B628-4569-A8AA-59864D4420E5}" presName="text_3" presStyleLbl="node1" presStyleIdx="2" presStyleCnt="3" custScaleY="139200">
        <dgm:presLayoutVars>
          <dgm:bulletEnabled val="1"/>
        </dgm:presLayoutVars>
      </dgm:prSet>
      <dgm:spPr/>
    </dgm:pt>
    <dgm:pt modelId="{6FE4675A-D543-4A52-8954-2911DC482E98}" type="pres">
      <dgm:prSet presAssocID="{0431E8F4-B628-4569-A8AA-59864D4420E5}" presName="accent_3" presStyleCnt="0"/>
      <dgm:spPr/>
    </dgm:pt>
    <dgm:pt modelId="{20AE8F51-B27F-4AA5-B8D7-374517DC44D8}" type="pres">
      <dgm:prSet presAssocID="{0431E8F4-B628-4569-A8AA-59864D4420E5}" presName="accentRepeatNode" presStyleLbl="solidFgAcc1" presStyleIdx="2" presStyleCnt="3"/>
      <dgm:spPr/>
    </dgm:pt>
  </dgm:ptLst>
  <dgm:cxnLst>
    <dgm:cxn modelId="{7233E50A-3C24-438C-AA88-882862A198E4}" type="presOf" srcId="{A4FA3294-A0AA-457B-9966-4B4CB2C5718E}" destId="{43909373-B028-4187-9582-0846C25D4952}" srcOrd="0" destOrd="0" presId="urn:microsoft.com/office/officeart/2008/layout/VerticalCurvedList"/>
    <dgm:cxn modelId="{688AA067-26AA-4202-927D-432959E2730C}" srcId="{A905E70B-393B-42E8-A273-DFCD272DF46F}" destId="{10406FA1-DB16-4814-BEEB-3CA1D453E072}" srcOrd="0" destOrd="0" parTransId="{A649132D-690C-420A-8B0F-CD7BDD313BBD}" sibTransId="{651558CB-DC43-49C8-B27D-22B937CC5EA5}"/>
    <dgm:cxn modelId="{2CB56A7C-E5E9-4B4D-ADFF-5F8391BED213}" type="presOf" srcId="{A905E70B-393B-42E8-A273-DFCD272DF46F}" destId="{81DAD5BB-E334-4D4A-9BF9-09310141A3B1}" srcOrd="0" destOrd="0" presId="urn:microsoft.com/office/officeart/2008/layout/VerticalCurvedList"/>
    <dgm:cxn modelId="{5676C892-C9C6-4EF9-900D-D19D6524B663}" type="presOf" srcId="{651558CB-DC43-49C8-B27D-22B937CC5EA5}" destId="{810F3ED0-DF0C-4A5F-9B51-67B3CF9CD4BC}" srcOrd="0" destOrd="0" presId="urn:microsoft.com/office/officeart/2008/layout/VerticalCurvedList"/>
    <dgm:cxn modelId="{BDD371A9-4800-4188-8645-A83B5DA1E724}" type="presOf" srcId="{0431E8F4-B628-4569-A8AA-59864D4420E5}" destId="{B77DE2ED-CE28-4C70-A10C-8776E9A349A7}" srcOrd="0" destOrd="0" presId="urn:microsoft.com/office/officeart/2008/layout/VerticalCurvedList"/>
    <dgm:cxn modelId="{E718A9C9-B502-4C10-AA68-A0B6767CECB3}" srcId="{A905E70B-393B-42E8-A273-DFCD272DF46F}" destId="{A4FA3294-A0AA-457B-9966-4B4CB2C5718E}" srcOrd="1" destOrd="0" parTransId="{6E33DA63-C85C-4CAE-B9A9-0276F0636A7D}" sibTransId="{22744793-9CC4-4112-90F1-2B3D7ACC309E}"/>
    <dgm:cxn modelId="{A4B1D8E5-C69C-4A10-84DA-0CE3C39688AB}" type="presOf" srcId="{10406FA1-DB16-4814-BEEB-3CA1D453E072}" destId="{70631A49-3BC8-47FB-B6C9-C4BF8546092E}" srcOrd="0" destOrd="0" presId="urn:microsoft.com/office/officeart/2008/layout/VerticalCurvedList"/>
    <dgm:cxn modelId="{493603F5-0C22-4E6D-B268-50A450F3EE2A}" srcId="{A905E70B-393B-42E8-A273-DFCD272DF46F}" destId="{0431E8F4-B628-4569-A8AA-59864D4420E5}" srcOrd="2" destOrd="0" parTransId="{17E7565D-5952-4BBF-9D86-3C676CF6C2B5}" sibTransId="{120E32EC-1CC0-47C8-9B4C-341675FC3874}"/>
    <dgm:cxn modelId="{EEE9C314-CDFE-4CFD-8A49-CF2469BA52EB}" type="presParOf" srcId="{81DAD5BB-E334-4D4A-9BF9-09310141A3B1}" destId="{3109E7F0-47BE-4A78-BD58-1CB639E6EC4F}" srcOrd="0" destOrd="0" presId="urn:microsoft.com/office/officeart/2008/layout/VerticalCurvedList"/>
    <dgm:cxn modelId="{2CB28448-5791-4B8B-A38C-FE10AB48AD80}" type="presParOf" srcId="{3109E7F0-47BE-4A78-BD58-1CB639E6EC4F}" destId="{9309C253-5552-4923-A90A-D7CC849BED2C}" srcOrd="0" destOrd="0" presId="urn:microsoft.com/office/officeart/2008/layout/VerticalCurvedList"/>
    <dgm:cxn modelId="{3D54198E-B014-415D-B7B9-977565E60E59}" type="presParOf" srcId="{9309C253-5552-4923-A90A-D7CC849BED2C}" destId="{BA948349-5D60-4122-A0A3-F5F64A3E1326}" srcOrd="0" destOrd="0" presId="urn:microsoft.com/office/officeart/2008/layout/VerticalCurvedList"/>
    <dgm:cxn modelId="{2D0FFD7A-C4B8-4444-92BE-F688D1D4E446}" type="presParOf" srcId="{9309C253-5552-4923-A90A-D7CC849BED2C}" destId="{810F3ED0-DF0C-4A5F-9B51-67B3CF9CD4BC}" srcOrd="1" destOrd="0" presId="urn:microsoft.com/office/officeart/2008/layout/VerticalCurvedList"/>
    <dgm:cxn modelId="{5B3A714A-3A62-44B8-BA35-7346024755A8}" type="presParOf" srcId="{9309C253-5552-4923-A90A-D7CC849BED2C}" destId="{78FBA692-41B0-49A3-949A-79211F648B83}" srcOrd="2" destOrd="0" presId="urn:microsoft.com/office/officeart/2008/layout/VerticalCurvedList"/>
    <dgm:cxn modelId="{E9C1C084-5B31-41F2-947F-059E610FD4A6}" type="presParOf" srcId="{9309C253-5552-4923-A90A-D7CC849BED2C}" destId="{AF101C3D-53DF-4BBB-A1BD-B20B1D068A73}" srcOrd="3" destOrd="0" presId="urn:microsoft.com/office/officeart/2008/layout/VerticalCurvedList"/>
    <dgm:cxn modelId="{BC573A6B-39C4-44C4-BB98-2FCFD715019E}" type="presParOf" srcId="{3109E7F0-47BE-4A78-BD58-1CB639E6EC4F}" destId="{70631A49-3BC8-47FB-B6C9-C4BF8546092E}" srcOrd="1" destOrd="0" presId="urn:microsoft.com/office/officeart/2008/layout/VerticalCurvedList"/>
    <dgm:cxn modelId="{098C665F-BCC5-4B1B-A900-A623D34D2EA1}" type="presParOf" srcId="{3109E7F0-47BE-4A78-BD58-1CB639E6EC4F}" destId="{B685FE2E-9B27-4590-9C4D-29F58A162E54}" srcOrd="2" destOrd="0" presId="urn:microsoft.com/office/officeart/2008/layout/VerticalCurvedList"/>
    <dgm:cxn modelId="{5AD3C7BA-7A5D-4852-83B6-B3DB0716C4B9}" type="presParOf" srcId="{B685FE2E-9B27-4590-9C4D-29F58A162E54}" destId="{4BF1AB86-CD4A-4070-A5FC-F92021EF0B63}" srcOrd="0" destOrd="0" presId="urn:microsoft.com/office/officeart/2008/layout/VerticalCurvedList"/>
    <dgm:cxn modelId="{2AF3F933-AFB9-431D-A434-B3043914FC15}" type="presParOf" srcId="{3109E7F0-47BE-4A78-BD58-1CB639E6EC4F}" destId="{43909373-B028-4187-9582-0846C25D4952}" srcOrd="3" destOrd="0" presId="urn:microsoft.com/office/officeart/2008/layout/VerticalCurvedList"/>
    <dgm:cxn modelId="{25F837C3-142F-4DA5-B154-57B5EDC3589F}" type="presParOf" srcId="{3109E7F0-47BE-4A78-BD58-1CB639E6EC4F}" destId="{EC2937B9-5CC0-4FEC-9460-A7CF05783A7D}" srcOrd="4" destOrd="0" presId="urn:microsoft.com/office/officeart/2008/layout/VerticalCurvedList"/>
    <dgm:cxn modelId="{3AE932A3-F6C9-4D7C-BF35-67EF825B2523}" type="presParOf" srcId="{EC2937B9-5CC0-4FEC-9460-A7CF05783A7D}" destId="{BE4921C7-4B44-4E95-A168-FD00A1B75FCF}" srcOrd="0" destOrd="0" presId="urn:microsoft.com/office/officeart/2008/layout/VerticalCurvedList"/>
    <dgm:cxn modelId="{92D166E7-D1C5-4460-ADE5-239D4AA1FCEA}" type="presParOf" srcId="{3109E7F0-47BE-4A78-BD58-1CB639E6EC4F}" destId="{B77DE2ED-CE28-4C70-A10C-8776E9A349A7}" srcOrd="5" destOrd="0" presId="urn:microsoft.com/office/officeart/2008/layout/VerticalCurvedList"/>
    <dgm:cxn modelId="{EB3A1FAB-3C7A-4BCA-A494-64F990C0EC30}" type="presParOf" srcId="{3109E7F0-47BE-4A78-BD58-1CB639E6EC4F}" destId="{6FE4675A-D543-4A52-8954-2911DC482E98}" srcOrd="6" destOrd="0" presId="urn:microsoft.com/office/officeart/2008/layout/VerticalCurvedList"/>
    <dgm:cxn modelId="{02FFF687-0756-468A-9A95-06032B88D5C8}" type="presParOf" srcId="{6FE4675A-D543-4A52-8954-2911DC482E98}" destId="{20AE8F51-B27F-4AA5-B8D7-374517DC44D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FBE063-188C-4F24-ADAB-74B5F33194A4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h-TH"/>
        </a:p>
      </dgm:t>
    </dgm:pt>
    <dgm:pt modelId="{B63D2920-482C-4052-A3C3-2805E47450DA}">
      <dgm:prSet phldrT="[ข้อความ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th-TH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rPr>
            <a:t>ติดตามผลการเรียนของนักศึกษา</a:t>
          </a:r>
          <a:endParaRPr lang="th-TH" sz="3200" dirty="0"/>
        </a:p>
      </dgm:t>
    </dgm:pt>
    <dgm:pt modelId="{C36164CA-80C4-4333-BCB3-84727267B051}" type="parTrans" cxnId="{EDDFA214-BF1F-467A-A287-A2C9DE37D3A9}">
      <dgm:prSet/>
      <dgm:spPr/>
      <dgm:t>
        <a:bodyPr/>
        <a:lstStyle/>
        <a:p>
          <a:endParaRPr lang="th-TH" sz="3200"/>
        </a:p>
      </dgm:t>
    </dgm:pt>
    <dgm:pt modelId="{2F07F822-2329-42A2-9BC3-F94C40036630}" type="sibTrans" cxnId="{EDDFA214-BF1F-467A-A287-A2C9DE37D3A9}">
      <dgm:prSet/>
      <dgm:spPr/>
      <dgm:t>
        <a:bodyPr/>
        <a:lstStyle/>
        <a:p>
          <a:endParaRPr lang="th-TH" sz="3200"/>
        </a:p>
      </dgm:t>
    </dgm:pt>
    <dgm:pt modelId="{90BDA3A1-0E32-4B9C-A577-9EC1603BF17D}">
      <dgm:prSet phldrT="[ข้อความ]" custT="1"/>
      <dgm:spPr>
        <a:solidFill>
          <a:srgbClr val="003300"/>
        </a:solidFill>
      </dgm:spPr>
      <dgm:t>
        <a:bodyPr/>
        <a:lstStyle/>
        <a:p>
          <a:r>
            <a:rPr lang="th-TH" sz="32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rPr>
            <a:t>พิจารณาอนุมัติคำร้องต่าง ๆ ของนักศึกษา</a:t>
          </a:r>
          <a:endParaRPr lang="th-TH" sz="3200" dirty="0"/>
        </a:p>
      </dgm:t>
    </dgm:pt>
    <dgm:pt modelId="{147D3A45-4A86-4C1F-9475-EADAD3C67119}" type="parTrans" cxnId="{9B4554B3-4606-4C1D-8B54-AD0630A3B2FA}">
      <dgm:prSet/>
      <dgm:spPr/>
      <dgm:t>
        <a:bodyPr/>
        <a:lstStyle/>
        <a:p>
          <a:endParaRPr lang="th-TH" sz="3200"/>
        </a:p>
      </dgm:t>
    </dgm:pt>
    <dgm:pt modelId="{063594B7-B775-4CC0-84E6-F6852A4AEEE4}" type="sibTrans" cxnId="{9B4554B3-4606-4C1D-8B54-AD0630A3B2FA}">
      <dgm:prSet/>
      <dgm:spPr/>
      <dgm:t>
        <a:bodyPr/>
        <a:lstStyle/>
        <a:p>
          <a:endParaRPr lang="th-TH" sz="3200"/>
        </a:p>
      </dgm:t>
    </dgm:pt>
    <dgm:pt modelId="{2439BD50-2F38-4F90-B0DD-D4DE7B46E3D5}">
      <dgm:prSet phldrT="[ข้อความ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th-TH" sz="32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rPr>
            <a:t>ด้านคุณธรรม จริยธรรม การเข้าร่วมกิจกรรม</a:t>
          </a:r>
          <a:endParaRPr lang="th-TH" sz="3200" dirty="0"/>
        </a:p>
      </dgm:t>
    </dgm:pt>
    <dgm:pt modelId="{EE30DF78-7BB0-4BD9-9FCD-5DBE20B65ABA}" type="parTrans" cxnId="{80AC6B91-8E7E-4768-907A-2116DDDA1B37}">
      <dgm:prSet/>
      <dgm:spPr/>
      <dgm:t>
        <a:bodyPr/>
        <a:lstStyle/>
        <a:p>
          <a:endParaRPr lang="th-TH" sz="3200"/>
        </a:p>
      </dgm:t>
    </dgm:pt>
    <dgm:pt modelId="{DDA02ABF-A69F-4D74-9178-B28C82C1E243}" type="sibTrans" cxnId="{80AC6B91-8E7E-4768-907A-2116DDDA1B37}">
      <dgm:prSet/>
      <dgm:spPr/>
      <dgm:t>
        <a:bodyPr/>
        <a:lstStyle/>
        <a:p>
          <a:endParaRPr lang="th-TH" sz="3200"/>
        </a:p>
      </dgm:t>
    </dgm:pt>
    <dgm:pt modelId="{01866D02-0797-450E-BF15-3CFC599A02AC}">
      <dgm:prSet phldrT="[ข้อความ]" custT="1"/>
      <dgm:spPr>
        <a:solidFill>
          <a:srgbClr val="002060"/>
        </a:solidFill>
      </dgm:spPr>
      <dgm:t>
        <a:bodyPr/>
        <a:lstStyle/>
        <a:p>
          <a:r>
            <a:rPr lang="th-TH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rPr>
            <a:t>ดูแลความประพฤติของนักศึกษาให้เป็นไปตามระเบียบ วินัยที่มหาวิทยาลัยกำหนด</a:t>
          </a:r>
          <a:endParaRPr lang="th-TH" sz="3200" dirty="0"/>
        </a:p>
      </dgm:t>
    </dgm:pt>
    <dgm:pt modelId="{70984AE9-867C-4595-8175-495F269CE742}" type="parTrans" cxnId="{D148AFE4-A10F-45F6-9F30-7081FA432CE7}">
      <dgm:prSet/>
      <dgm:spPr/>
      <dgm:t>
        <a:bodyPr/>
        <a:lstStyle/>
        <a:p>
          <a:endParaRPr lang="th-TH" sz="3200"/>
        </a:p>
      </dgm:t>
    </dgm:pt>
    <dgm:pt modelId="{A3FF9BB8-0C61-43D7-9663-1986144C8971}" type="sibTrans" cxnId="{D148AFE4-A10F-45F6-9F30-7081FA432CE7}">
      <dgm:prSet/>
      <dgm:spPr/>
      <dgm:t>
        <a:bodyPr/>
        <a:lstStyle/>
        <a:p>
          <a:endParaRPr lang="th-TH" sz="3200"/>
        </a:p>
      </dgm:t>
    </dgm:pt>
    <dgm:pt modelId="{DC2DC4B4-B1D5-4D0C-AAC4-8144D9F79A26}" type="pres">
      <dgm:prSet presAssocID="{DFFBE063-188C-4F24-ADAB-74B5F33194A4}" presName="Name0" presStyleCnt="0">
        <dgm:presLayoutVars>
          <dgm:chMax val="7"/>
          <dgm:chPref val="7"/>
          <dgm:dir/>
        </dgm:presLayoutVars>
      </dgm:prSet>
      <dgm:spPr/>
    </dgm:pt>
    <dgm:pt modelId="{0B2D491B-E3EF-49E3-BBA8-DBF0C3F8C964}" type="pres">
      <dgm:prSet presAssocID="{DFFBE063-188C-4F24-ADAB-74B5F33194A4}" presName="Name1" presStyleCnt="0"/>
      <dgm:spPr/>
    </dgm:pt>
    <dgm:pt modelId="{4ECEBBF0-5107-421F-8FBF-D9A01A9446F5}" type="pres">
      <dgm:prSet presAssocID="{DFFBE063-188C-4F24-ADAB-74B5F33194A4}" presName="cycle" presStyleCnt="0"/>
      <dgm:spPr/>
    </dgm:pt>
    <dgm:pt modelId="{C7BCB3C4-FBC8-495E-ADBF-B0EA29400D4C}" type="pres">
      <dgm:prSet presAssocID="{DFFBE063-188C-4F24-ADAB-74B5F33194A4}" presName="srcNode" presStyleLbl="node1" presStyleIdx="0" presStyleCnt="4"/>
      <dgm:spPr/>
    </dgm:pt>
    <dgm:pt modelId="{97B33058-7DF0-4855-8AC1-B923FA6F3EAE}" type="pres">
      <dgm:prSet presAssocID="{DFFBE063-188C-4F24-ADAB-74B5F33194A4}" presName="conn" presStyleLbl="parChTrans1D2" presStyleIdx="0" presStyleCnt="1"/>
      <dgm:spPr/>
    </dgm:pt>
    <dgm:pt modelId="{3DC5DA26-6A0C-48E6-ADFA-C34F6889F4E9}" type="pres">
      <dgm:prSet presAssocID="{DFFBE063-188C-4F24-ADAB-74B5F33194A4}" presName="extraNode" presStyleLbl="node1" presStyleIdx="0" presStyleCnt="4"/>
      <dgm:spPr/>
    </dgm:pt>
    <dgm:pt modelId="{1E507D92-674D-41D5-B5B8-912CAB75BCA2}" type="pres">
      <dgm:prSet presAssocID="{DFFBE063-188C-4F24-ADAB-74B5F33194A4}" presName="dstNode" presStyleLbl="node1" presStyleIdx="0" presStyleCnt="4"/>
      <dgm:spPr/>
    </dgm:pt>
    <dgm:pt modelId="{3032C0E2-DBF5-4C76-B55C-244200306669}" type="pres">
      <dgm:prSet presAssocID="{B63D2920-482C-4052-A3C3-2805E47450DA}" presName="text_1" presStyleLbl="node1" presStyleIdx="0" presStyleCnt="4">
        <dgm:presLayoutVars>
          <dgm:bulletEnabled val="1"/>
        </dgm:presLayoutVars>
      </dgm:prSet>
      <dgm:spPr/>
    </dgm:pt>
    <dgm:pt modelId="{7BBA6478-EFFF-4A74-9294-A9AC0F968AD9}" type="pres">
      <dgm:prSet presAssocID="{B63D2920-482C-4052-A3C3-2805E47450DA}" presName="accent_1" presStyleCnt="0"/>
      <dgm:spPr/>
    </dgm:pt>
    <dgm:pt modelId="{4A7383C3-B79E-4F43-AF0E-01D1AA0BD80A}" type="pres">
      <dgm:prSet presAssocID="{B63D2920-482C-4052-A3C3-2805E47450DA}" presName="accentRepeatNode" presStyleLbl="solidFgAcc1" presStyleIdx="0" presStyleCnt="4"/>
      <dgm:spPr/>
    </dgm:pt>
    <dgm:pt modelId="{4F42A5A0-BD81-4915-9D70-4826CBD467EF}" type="pres">
      <dgm:prSet presAssocID="{90BDA3A1-0E32-4B9C-A577-9EC1603BF17D}" presName="text_2" presStyleLbl="node1" presStyleIdx="1" presStyleCnt="4">
        <dgm:presLayoutVars>
          <dgm:bulletEnabled val="1"/>
        </dgm:presLayoutVars>
      </dgm:prSet>
      <dgm:spPr/>
    </dgm:pt>
    <dgm:pt modelId="{7884BF19-9297-4077-B05A-504F129D0F2C}" type="pres">
      <dgm:prSet presAssocID="{90BDA3A1-0E32-4B9C-A577-9EC1603BF17D}" presName="accent_2" presStyleCnt="0"/>
      <dgm:spPr/>
    </dgm:pt>
    <dgm:pt modelId="{48CE1195-5CBB-4691-972B-93838D0537DE}" type="pres">
      <dgm:prSet presAssocID="{90BDA3A1-0E32-4B9C-A577-9EC1603BF17D}" presName="accentRepeatNode" presStyleLbl="solidFgAcc1" presStyleIdx="1" presStyleCnt="4"/>
      <dgm:spPr/>
    </dgm:pt>
    <dgm:pt modelId="{9D55EF63-98C7-4194-B6F6-83B87DCC541B}" type="pres">
      <dgm:prSet presAssocID="{2439BD50-2F38-4F90-B0DD-D4DE7B46E3D5}" presName="text_3" presStyleLbl="node1" presStyleIdx="2" presStyleCnt="4">
        <dgm:presLayoutVars>
          <dgm:bulletEnabled val="1"/>
        </dgm:presLayoutVars>
      </dgm:prSet>
      <dgm:spPr/>
    </dgm:pt>
    <dgm:pt modelId="{27AA5E07-0960-4457-82FF-C6B89A930052}" type="pres">
      <dgm:prSet presAssocID="{2439BD50-2F38-4F90-B0DD-D4DE7B46E3D5}" presName="accent_3" presStyleCnt="0"/>
      <dgm:spPr/>
    </dgm:pt>
    <dgm:pt modelId="{78BCF43D-F9DF-4FE6-820D-9E802F813A25}" type="pres">
      <dgm:prSet presAssocID="{2439BD50-2F38-4F90-B0DD-D4DE7B46E3D5}" presName="accentRepeatNode" presStyleLbl="solidFgAcc1" presStyleIdx="2" presStyleCnt="4"/>
      <dgm:spPr/>
    </dgm:pt>
    <dgm:pt modelId="{F12FED6A-5C10-4963-8E97-0B984AB2D453}" type="pres">
      <dgm:prSet presAssocID="{01866D02-0797-450E-BF15-3CFC599A02AC}" presName="text_4" presStyleLbl="node1" presStyleIdx="3" presStyleCnt="4" custScaleX="99008" custScaleY="127463">
        <dgm:presLayoutVars>
          <dgm:bulletEnabled val="1"/>
        </dgm:presLayoutVars>
      </dgm:prSet>
      <dgm:spPr/>
    </dgm:pt>
    <dgm:pt modelId="{B7D08D17-6EB8-4DD4-983F-F15DD5486FAF}" type="pres">
      <dgm:prSet presAssocID="{01866D02-0797-450E-BF15-3CFC599A02AC}" presName="accent_4" presStyleCnt="0"/>
      <dgm:spPr/>
    </dgm:pt>
    <dgm:pt modelId="{6EAABD80-6889-442D-A2B9-14B03422B3A2}" type="pres">
      <dgm:prSet presAssocID="{01866D02-0797-450E-BF15-3CFC599A02AC}" presName="accentRepeatNode" presStyleLbl="solidFgAcc1" presStyleIdx="3" presStyleCnt="4"/>
      <dgm:spPr/>
    </dgm:pt>
  </dgm:ptLst>
  <dgm:cxnLst>
    <dgm:cxn modelId="{EDDFA214-BF1F-467A-A287-A2C9DE37D3A9}" srcId="{DFFBE063-188C-4F24-ADAB-74B5F33194A4}" destId="{B63D2920-482C-4052-A3C3-2805E47450DA}" srcOrd="0" destOrd="0" parTransId="{C36164CA-80C4-4333-BCB3-84727267B051}" sibTransId="{2F07F822-2329-42A2-9BC3-F94C40036630}"/>
    <dgm:cxn modelId="{D50FBC21-447D-4F63-B838-B514DB3E9C46}" type="presOf" srcId="{2F07F822-2329-42A2-9BC3-F94C40036630}" destId="{97B33058-7DF0-4855-8AC1-B923FA6F3EAE}" srcOrd="0" destOrd="0" presId="urn:microsoft.com/office/officeart/2008/layout/VerticalCurvedList"/>
    <dgm:cxn modelId="{24C81764-842C-4192-ABBD-AF1608AAA96F}" type="presOf" srcId="{DFFBE063-188C-4F24-ADAB-74B5F33194A4}" destId="{DC2DC4B4-B1D5-4D0C-AAC4-8144D9F79A26}" srcOrd="0" destOrd="0" presId="urn:microsoft.com/office/officeart/2008/layout/VerticalCurvedList"/>
    <dgm:cxn modelId="{80025D6A-4186-4688-8AED-1E421177FB77}" type="presOf" srcId="{B63D2920-482C-4052-A3C3-2805E47450DA}" destId="{3032C0E2-DBF5-4C76-B55C-244200306669}" srcOrd="0" destOrd="0" presId="urn:microsoft.com/office/officeart/2008/layout/VerticalCurvedList"/>
    <dgm:cxn modelId="{80AC6B91-8E7E-4768-907A-2116DDDA1B37}" srcId="{DFFBE063-188C-4F24-ADAB-74B5F33194A4}" destId="{2439BD50-2F38-4F90-B0DD-D4DE7B46E3D5}" srcOrd="2" destOrd="0" parTransId="{EE30DF78-7BB0-4BD9-9FCD-5DBE20B65ABA}" sibTransId="{DDA02ABF-A69F-4D74-9178-B28C82C1E243}"/>
    <dgm:cxn modelId="{8322119A-C114-4631-8EF9-5D3AC7961FED}" type="presOf" srcId="{2439BD50-2F38-4F90-B0DD-D4DE7B46E3D5}" destId="{9D55EF63-98C7-4194-B6F6-83B87DCC541B}" srcOrd="0" destOrd="0" presId="urn:microsoft.com/office/officeart/2008/layout/VerticalCurvedList"/>
    <dgm:cxn modelId="{9B4554B3-4606-4C1D-8B54-AD0630A3B2FA}" srcId="{DFFBE063-188C-4F24-ADAB-74B5F33194A4}" destId="{90BDA3A1-0E32-4B9C-A577-9EC1603BF17D}" srcOrd="1" destOrd="0" parTransId="{147D3A45-4A86-4C1F-9475-EADAD3C67119}" sibTransId="{063594B7-B775-4CC0-84E6-F6852A4AEEE4}"/>
    <dgm:cxn modelId="{7A7406CF-D4A8-4DCA-B7EF-839E8EFCE9C3}" type="presOf" srcId="{90BDA3A1-0E32-4B9C-A577-9EC1603BF17D}" destId="{4F42A5A0-BD81-4915-9D70-4826CBD467EF}" srcOrd="0" destOrd="0" presId="urn:microsoft.com/office/officeart/2008/layout/VerticalCurvedList"/>
    <dgm:cxn modelId="{D148AFE4-A10F-45F6-9F30-7081FA432CE7}" srcId="{DFFBE063-188C-4F24-ADAB-74B5F33194A4}" destId="{01866D02-0797-450E-BF15-3CFC599A02AC}" srcOrd="3" destOrd="0" parTransId="{70984AE9-867C-4595-8175-495F269CE742}" sibTransId="{A3FF9BB8-0C61-43D7-9663-1986144C8971}"/>
    <dgm:cxn modelId="{FC821CEC-A6D3-4B84-9BDD-BA5761632C22}" type="presOf" srcId="{01866D02-0797-450E-BF15-3CFC599A02AC}" destId="{F12FED6A-5C10-4963-8E97-0B984AB2D453}" srcOrd="0" destOrd="0" presId="urn:microsoft.com/office/officeart/2008/layout/VerticalCurvedList"/>
    <dgm:cxn modelId="{423B3B10-6D07-4FC0-B77C-2CE71227C1FD}" type="presParOf" srcId="{DC2DC4B4-B1D5-4D0C-AAC4-8144D9F79A26}" destId="{0B2D491B-E3EF-49E3-BBA8-DBF0C3F8C964}" srcOrd="0" destOrd="0" presId="urn:microsoft.com/office/officeart/2008/layout/VerticalCurvedList"/>
    <dgm:cxn modelId="{3488DFC0-EE13-4A43-BBAC-E04C78BC9E68}" type="presParOf" srcId="{0B2D491B-E3EF-49E3-BBA8-DBF0C3F8C964}" destId="{4ECEBBF0-5107-421F-8FBF-D9A01A9446F5}" srcOrd="0" destOrd="0" presId="urn:microsoft.com/office/officeart/2008/layout/VerticalCurvedList"/>
    <dgm:cxn modelId="{E96F71B5-15FB-4EA8-A244-48A0B67A0AF5}" type="presParOf" srcId="{4ECEBBF0-5107-421F-8FBF-D9A01A9446F5}" destId="{C7BCB3C4-FBC8-495E-ADBF-B0EA29400D4C}" srcOrd="0" destOrd="0" presId="urn:microsoft.com/office/officeart/2008/layout/VerticalCurvedList"/>
    <dgm:cxn modelId="{BAF96A12-ECEB-4AA4-B3C4-6ED611BFBB9A}" type="presParOf" srcId="{4ECEBBF0-5107-421F-8FBF-D9A01A9446F5}" destId="{97B33058-7DF0-4855-8AC1-B923FA6F3EAE}" srcOrd="1" destOrd="0" presId="urn:microsoft.com/office/officeart/2008/layout/VerticalCurvedList"/>
    <dgm:cxn modelId="{579B7A26-DF32-448C-A046-3719E1A4E042}" type="presParOf" srcId="{4ECEBBF0-5107-421F-8FBF-D9A01A9446F5}" destId="{3DC5DA26-6A0C-48E6-ADFA-C34F6889F4E9}" srcOrd="2" destOrd="0" presId="urn:microsoft.com/office/officeart/2008/layout/VerticalCurvedList"/>
    <dgm:cxn modelId="{72BC3DF5-7FAB-460C-B95A-0DC797797305}" type="presParOf" srcId="{4ECEBBF0-5107-421F-8FBF-D9A01A9446F5}" destId="{1E507D92-674D-41D5-B5B8-912CAB75BCA2}" srcOrd="3" destOrd="0" presId="urn:microsoft.com/office/officeart/2008/layout/VerticalCurvedList"/>
    <dgm:cxn modelId="{9C303542-166A-462F-8DBC-B4F0CD54C1F7}" type="presParOf" srcId="{0B2D491B-E3EF-49E3-BBA8-DBF0C3F8C964}" destId="{3032C0E2-DBF5-4C76-B55C-244200306669}" srcOrd="1" destOrd="0" presId="urn:microsoft.com/office/officeart/2008/layout/VerticalCurvedList"/>
    <dgm:cxn modelId="{AB06EA53-4A3F-41BE-BCCB-6B98840AC99D}" type="presParOf" srcId="{0B2D491B-E3EF-49E3-BBA8-DBF0C3F8C964}" destId="{7BBA6478-EFFF-4A74-9294-A9AC0F968AD9}" srcOrd="2" destOrd="0" presId="urn:microsoft.com/office/officeart/2008/layout/VerticalCurvedList"/>
    <dgm:cxn modelId="{4F031303-3257-47D2-AC14-1619E5BD7181}" type="presParOf" srcId="{7BBA6478-EFFF-4A74-9294-A9AC0F968AD9}" destId="{4A7383C3-B79E-4F43-AF0E-01D1AA0BD80A}" srcOrd="0" destOrd="0" presId="urn:microsoft.com/office/officeart/2008/layout/VerticalCurvedList"/>
    <dgm:cxn modelId="{07EA6632-E8A3-4721-8513-F7C6373F5661}" type="presParOf" srcId="{0B2D491B-E3EF-49E3-BBA8-DBF0C3F8C964}" destId="{4F42A5A0-BD81-4915-9D70-4826CBD467EF}" srcOrd="3" destOrd="0" presId="urn:microsoft.com/office/officeart/2008/layout/VerticalCurvedList"/>
    <dgm:cxn modelId="{BAC8996C-5E33-4687-87E1-C94E7FBF7FB1}" type="presParOf" srcId="{0B2D491B-E3EF-49E3-BBA8-DBF0C3F8C964}" destId="{7884BF19-9297-4077-B05A-504F129D0F2C}" srcOrd="4" destOrd="0" presId="urn:microsoft.com/office/officeart/2008/layout/VerticalCurvedList"/>
    <dgm:cxn modelId="{127A04ED-2E05-4749-97C0-7DF3ADFCD19C}" type="presParOf" srcId="{7884BF19-9297-4077-B05A-504F129D0F2C}" destId="{48CE1195-5CBB-4691-972B-93838D0537DE}" srcOrd="0" destOrd="0" presId="urn:microsoft.com/office/officeart/2008/layout/VerticalCurvedList"/>
    <dgm:cxn modelId="{35353B64-D2E3-4FEE-B191-D026D2F6E1DD}" type="presParOf" srcId="{0B2D491B-E3EF-49E3-BBA8-DBF0C3F8C964}" destId="{9D55EF63-98C7-4194-B6F6-83B87DCC541B}" srcOrd="5" destOrd="0" presId="urn:microsoft.com/office/officeart/2008/layout/VerticalCurvedList"/>
    <dgm:cxn modelId="{9E59A106-CD53-4E24-9347-6D2FE8EB3971}" type="presParOf" srcId="{0B2D491B-E3EF-49E3-BBA8-DBF0C3F8C964}" destId="{27AA5E07-0960-4457-82FF-C6B89A930052}" srcOrd="6" destOrd="0" presId="urn:microsoft.com/office/officeart/2008/layout/VerticalCurvedList"/>
    <dgm:cxn modelId="{826BFA5F-CCD7-4BB3-B668-DE20EDDA9FC3}" type="presParOf" srcId="{27AA5E07-0960-4457-82FF-C6B89A930052}" destId="{78BCF43D-F9DF-4FE6-820D-9E802F813A25}" srcOrd="0" destOrd="0" presId="urn:microsoft.com/office/officeart/2008/layout/VerticalCurvedList"/>
    <dgm:cxn modelId="{AB94A0B7-2BA5-41E3-94F2-17C921F5D354}" type="presParOf" srcId="{0B2D491B-E3EF-49E3-BBA8-DBF0C3F8C964}" destId="{F12FED6A-5C10-4963-8E97-0B984AB2D453}" srcOrd="7" destOrd="0" presId="urn:microsoft.com/office/officeart/2008/layout/VerticalCurvedList"/>
    <dgm:cxn modelId="{AA15E8DE-E2F6-4B5B-923C-5DCB571D2CFD}" type="presParOf" srcId="{0B2D491B-E3EF-49E3-BBA8-DBF0C3F8C964}" destId="{B7D08D17-6EB8-4DD4-983F-F15DD5486FAF}" srcOrd="8" destOrd="0" presId="urn:microsoft.com/office/officeart/2008/layout/VerticalCurvedList"/>
    <dgm:cxn modelId="{A984AB57-5E29-41DD-8ACE-2592B1090EF7}" type="presParOf" srcId="{B7D08D17-6EB8-4DD4-983F-F15DD5486FAF}" destId="{6EAABD80-6889-442D-A2B9-14B03422B3A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0F3ED0-DF0C-4A5F-9B51-67B3CF9CD4BC}">
      <dsp:nvSpPr>
        <dsp:cNvPr id="0" name=""/>
        <dsp:cNvSpPr/>
      </dsp:nvSpPr>
      <dsp:spPr>
        <a:xfrm>
          <a:off x="-5355705" y="-820224"/>
          <a:ext cx="6377798" cy="6377798"/>
        </a:xfrm>
        <a:prstGeom prst="blockArc">
          <a:avLst>
            <a:gd name="adj1" fmla="val 18900000"/>
            <a:gd name="adj2" fmla="val 2700000"/>
            <a:gd name="adj3" fmla="val 339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631A49-3BC8-47FB-B6C9-C4BF8546092E}">
      <dsp:nvSpPr>
        <dsp:cNvPr id="0" name=""/>
        <dsp:cNvSpPr/>
      </dsp:nvSpPr>
      <dsp:spPr>
        <a:xfrm>
          <a:off x="657544" y="473735"/>
          <a:ext cx="7435240" cy="947470"/>
        </a:xfrm>
        <a:prstGeom prst="rect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2054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rPr>
            <a:t>ด้านการเรียนการสอนของนักศึกษาให้ถูกต้องตามหลักสูตร</a:t>
          </a:r>
          <a:endParaRPr lang="th-TH" sz="3200" kern="1200" dirty="0"/>
        </a:p>
      </dsp:txBody>
      <dsp:txXfrm>
        <a:off x="657544" y="473735"/>
        <a:ext cx="7435240" cy="947470"/>
      </dsp:txXfrm>
    </dsp:sp>
    <dsp:sp modelId="{4BF1AB86-CD4A-4070-A5FC-F92021EF0B63}">
      <dsp:nvSpPr>
        <dsp:cNvPr id="0" name=""/>
        <dsp:cNvSpPr/>
      </dsp:nvSpPr>
      <dsp:spPr>
        <a:xfrm>
          <a:off x="65375" y="355301"/>
          <a:ext cx="1184337" cy="11843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909373-B028-4187-9582-0846C25D4952}">
      <dsp:nvSpPr>
        <dsp:cNvPr id="0" name=""/>
        <dsp:cNvSpPr/>
      </dsp:nvSpPr>
      <dsp:spPr>
        <a:xfrm>
          <a:off x="1001949" y="1894940"/>
          <a:ext cx="7090835" cy="947470"/>
        </a:xfrm>
        <a:prstGeom prst="rect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2054" tIns="91440" rIns="91440" bIns="9144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rPr>
            <a:t>ด้านการศึกษาตามข้อบังคับ ฯ</a:t>
          </a:r>
          <a:endParaRPr lang="th-TH" sz="3600" kern="1200" dirty="0"/>
        </a:p>
      </dsp:txBody>
      <dsp:txXfrm>
        <a:off x="1001949" y="1894940"/>
        <a:ext cx="7090835" cy="947470"/>
      </dsp:txXfrm>
    </dsp:sp>
    <dsp:sp modelId="{BE4921C7-4B44-4E95-A168-FD00A1B75FCF}">
      <dsp:nvSpPr>
        <dsp:cNvPr id="0" name=""/>
        <dsp:cNvSpPr/>
      </dsp:nvSpPr>
      <dsp:spPr>
        <a:xfrm>
          <a:off x="409780" y="1776506"/>
          <a:ext cx="1184337" cy="11843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7DE2ED-CE28-4C70-A10C-8776E9A349A7}">
      <dsp:nvSpPr>
        <dsp:cNvPr id="0" name=""/>
        <dsp:cNvSpPr/>
      </dsp:nvSpPr>
      <dsp:spPr>
        <a:xfrm>
          <a:off x="657544" y="3130440"/>
          <a:ext cx="7435240" cy="1318878"/>
        </a:xfrm>
        <a:prstGeom prst="rect">
          <a:avLst/>
        </a:prstGeom>
        <a:solidFill>
          <a:srgbClr val="66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2054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rPr>
            <a:t>การลงทะเบียนเรียน การเปลี่ยนแปลงรายวิชาจากที่กำหนดไว้ในแผนการเรียน การเพิ่มถอนรายวิชา การยกเลิกรายวิชา การสำเร็จการศึกษา</a:t>
          </a:r>
          <a:endParaRPr lang="th-TH" sz="2800" kern="1200" dirty="0"/>
        </a:p>
      </dsp:txBody>
      <dsp:txXfrm>
        <a:off x="657544" y="3130440"/>
        <a:ext cx="7435240" cy="1318878"/>
      </dsp:txXfrm>
    </dsp:sp>
    <dsp:sp modelId="{20AE8F51-B27F-4AA5-B8D7-374517DC44D8}">
      <dsp:nvSpPr>
        <dsp:cNvPr id="0" name=""/>
        <dsp:cNvSpPr/>
      </dsp:nvSpPr>
      <dsp:spPr>
        <a:xfrm>
          <a:off x="65375" y="3197711"/>
          <a:ext cx="1184337" cy="11843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B33058-7DF0-4855-8AC1-B923FA6F3EAE}">
      <dsp:nvSpPr>
        <dsp:cNvPr id="0" name=""/>
        <dsp:cNvSpPr/>
      </dsp:nvSpPr>
      <dsp:spPr>
        <a:xfrm>
          <a:off x="-5841096" y="-893948"/>
          <a:ext cx="6953878" cy="6953878"/>
        </a:xfrm>
        <a:prstGeom prst="blockArc">
          <a:avLst>
            <a:gd name="adj1" fmla="val 18900000"/>
            <a:gd name="adj2" fmla="val 2700000"/>
            <a:gd name="adj3" fmla="val 311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32C0E2-DBF5-4C76-B55C-244200306669}">
      <dsp:nvSpPr>
        <dsp:cNvPr id="0" name=""/>
        <dsp:cNvSpPr/>
      </dsp:nvSpPr>
      <dsp:spPr>
        <a:xfrm>
          <a:off x="582455" y="397160"/>
          <a:ext cx="6905793" cy="794734"/>
        </a:xfrm>
        <a:prstGeom prst="rect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0821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rPr>
            <a:t>ติดตามผลการเรียนของนักศึกษา</a:t>
          </a:r>
          <a:endParaRPr lang="th-TH" sz="3200" kern="1200" dirty="0"/>
        </a:p>
      </dsp:txBody>
      <dsp:txXfrm>
        <a:off x="582455" y="397160"/>
        <a:ext cx="6905793" cy="794734"/>
      </dsp:txXfrm>
    </dsp:sp>
    <dsp:sp modelId="{4A7383C3-B79E-4F43-AF0E-01D1AA0BD80A}">
      <dsp:nvSpPr>
        <dsp:cNvPr id="0" name=""/>
        <dsp:cNvSpPr/>
      </dsp:nvSpPr>
      <dsp:spPr>
        <a:xfrm>
          <a:off x="85746" y="297818"/>
          <a:ext cx="993418" cy="9934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42A5A0-BD81-4915-9D70-4826CBD467EF}">
      <dsp:nvSpPr>
        <dsp:cNvPr id="0" name=""/>
        <dsp:cNvSpPr/>
      </dsp:nvSpPr>
      <dsp:spPr>
        <a:xfrm>
          <a:off x="1038094" y="1589469"/>
          <a:ext cx="6450154" cy="794734"/>
        </a:xfrm>
        <a:prstGeom prst="rect">
          <a:avLst/>
        </a:prstGeom>
        <a:solidFill>
          <a:srgbClr val="0033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0821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2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rPr>
            <a:t>พิจารณาอนุมัติคำร้องต่าง ๆ ของนักศึกษา</a:t>
          </a:r>
          <a:endParaRPr lang="th-TH" sz="3200" kern="1200" dirty="0"/>
        </a:p>
      </dsp:txBody>
      <dsp:txXfrm>
        <a:off x="1038094" y="1589469"/>
        <a:ext cx="6450154" cy="794734"/>
      </dsp:txXfrm>
    </dsp:sp>
    <dsp:sp modelId="{48CE1195-5CBB-4691-972B-93838D0537DE}">
      <dsp:nvSpPr>
        <dsp:cNvPr id="0" name=""/>
        <dsp:cNvSpPr/>
      </dsp:nvSpPr>
      <dsp:spPr>
        <a:xfrm>
          <a:off x="541385" y="1490127"/>
          <a:ext cx="993418" cy="9934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55EF63-98C7-4194-B6F6-83B87DCC541B}">
      <dsp:nvSpPr>
        <dsp:cNvPr id="0" name=""/>
        <dsp:cNvSpPr/>
      </dsp:nvSpPr>
      <dsp:spPr>
        <a:xfrm>
          <a:off x="1038094" y="2781777"/>
          <a:ext cx="6450154" cy="794734"/>
        </a:xfrm>
        <a:prstGeom prst="rect">
          <a:avLst/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0821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2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rPr>
            <a:t>ด้านคุณธรรม จริยธรรม การเข้าร่วมกิจกรรม</a:t>
          </a:r>
          <a:endParaRPr lang="th-TH" sz="3200" kern="1200" dirty="0"/>
        </a:p>
      </dsp:txBody>
      <dsp:txXfrm>
        <a:off x="1038094" y="2781777"/>
        <a:ext cx="6450154" cy="794734"/>
      </dsp:txXfrm>
    </dsp:sp>
    <dsp:sp modelId="{78BCF43D-F9DF-4FE6-820D-9E802F813A25}">
      <dsp:nvSpPr>
        <dsp:cNvPr id="0" name=""/>
        <dsp:cNvSpPr/>
      </dsp:nvSpPr>
      <dsp:spPr>
        <a:xfrm>
          <a:off x="541385" y="2682435"/>
          <a:ext cx="993418" cy="9934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2FED6A-5C10-4963-8E97-0B984AB2D453}">
      <dsp:nvSpPr>
        <dsp:cNvPr id="0" name=""/>
        <dsp:cNvSpPr/>
      </dsp:nvSpPr>
      <dsp:spPr>
        <a:xfrm>
          <a:off x="616707" y="3864956"/>
          <a:ext cx="6837288" cy="1012992"/>
        </a:xfrm>
        <a:prstGeom prst="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0821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rPr>
            <a:t>ดูแลความประพฤติของนักศึกษาให้เป็นไปตามระเบียบ วินัยที่มหาวิทยาลัยกำหนด</a:t>
          </a:r>
          <a:endParaRPr lang="th-TH" sz="3200" kern="1200" dirty="0"/>
        </a:p>
      </dsp:txBody>
      <dsp:txXfrm>
        <a:off x="616707" y="3864956"/>
        <a:ext cx="6837288" cy="1012992"/>
      </dsp:txXfrm>
    </dsp:sp>
    <dsp:sp modelId="{6EAABD80-6889-442D-A2B9-14B03422B3A2}">
      <dsp:nvSpPr>
        <dsp:cNvPr id="0" name=""/>
        <dsp:cNvSpPr/>
      </dsp:nvSpPr>
      <dsp:spPr>
        <a:xfrm>
          <a:off x="85746" y="3874744"/>
          <a:ext cx="993418" cy="9934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A13520-F566-40BC-B1FD-744D39B4A1DA}" type="datetimeFigureOut">
              <a:rPr lang="th-TH" smtClean="0"/>
              <a:t>10/06/67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18F11-15C1-423F-9F34-E17DFFAF767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91371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24C6-4E77-4782-842C-808A98BAF398}" type="datetimeFigureOut">
              <a:rPr lang="th-TH" smtClean="0"/>
              <a:t>10/06/67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E777-D81E-4A28-A584-06E2390416E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44819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24C6-4E77-4782-842C-808A98BAF398}" type="datetimeFigureOut">
              <a:rPr lang="th-TH" smtClean="0"/>
              <a:t>10/06/67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E777-D81E-4A28-A584-06E2390416E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73110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24C6-4E77-4782-842C-808A98BAF398}" type="datetimeFigureOut">
              <a:rPr lang="th-TH" smtClean="0"/>
              <a:t>10/06/67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E777-D81E-4A28-A584-06E2390416E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2217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24C6-4E77-4782-842C-808A98BAF398}" type="datetimeFigureOut">
              <a:rPr lang="th-TH" smtClean="0"/>
              <a:t>10/06/67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E777-D81E-4A28-A584-06E2390416E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62453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24C6-4E77-4782-842C-808A98BAF398}" type="datetimeFigureOut">
              <a:rPr lang="th-TH" smtClean="0"/>
              <a:t>10/06/67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E777-D81E-4A28-A584-06E2390416E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03165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24C6-4E77-4782-842C-808A98BAF398}" type="datetimeFigureOut">
              <a:rPr lang="th-TH" smtClean="0"/>
              <a:t>10/06/67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E777-D81E-4A28-A584-06E2390416E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39560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24C6-4E77-4782-842C-808A98BAF398}" type="datetimeFigureOut">
              <a:rPr lang="th-TH" smtClean="0"/>
              <a:t>10/06/67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E777-D81E-4A28-A584-06E2390416E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80243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24C6-4E77-4782-842C-808A98BAF398}" type="datetimeFigureOut">
              <a:rPr lang="th-TH" smtClean="0"/>
              <a:t>10/06/67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E777-D81E-4A28-A584-06E2390416E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74588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24C6-4E77-4782-842C-808A98BAF398}" type="datetimeFigureOut">
              <a:rPr lang="th-TH" smtClean="0"/>
              <a:t>10/06/67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E777-D81E-4A28-A584-06E2390416E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033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24C6-4E77-4782-842C-808A98BAF398}" type="datetimeFigureOut">
              <a:rPr lang="th-TH" smtClean="0"/>
              <a:t>10/06/67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E777-D81E-4A28-A584-06E2390416E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18358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24C6-4E77-4782-842C-808A98BAF398}" type="datetimeFigureOut">
              <a:rPr lang="th-TH" smtClean="0"/>
              <a:t>10/06/67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E777-D81E-4A28-A584-06E2390416E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29269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324C6-4E77-4782-842C-808A98BAF398}" type="datetimeFigureOut">
              <a:rPr lang="th-TH" smtClean="0"/>
              <a:t>10/06/67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4E777-D81E-4A28-A584-06E2390416E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73605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201714" y="995244"/>
            <a:ext cx="6809878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5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การประชุมสัมมนาอาจารย์ที่ปรึกษา</a:t>
            </a:r>
          </a:p>
          <a:p>
            <a:pPr algn="ctr"/>
            <a:r>
              <a:rPr lang="th-TH" sz="5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ปีการศึกษา 2567</a:t>
            </a:r>
            <a:endParaRPr lang="en-US" altLang="th-TH" sz="5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1979712" y="3356992"/>
            <a:ext cx="51663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วันจันทร์ที่ 10 มิถุนายน 2567 </a:t>
            </a:r>
          </a:p>
        </p:txBody>
      </p:sp>
    </p:spTree>
    <p:extLst>
      <p:ext uri="{BB962C8B-B14F-4D97-AF65-F5344CB8AC3E}">
        <p14:creationId xmlns:p14="http://schemas.microsoft.com/office/powerpoint/2010/main" val="505649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2132856"/>
            <a:ext cx="6198721" cy="3168353"/>
          </a:xfrm>
        </p:spPr>
        <p:txBody>
          <a:bodyPr>
            <a:normAutofit/>
          </a:bodyPr>
          <a:lstStyle/>
          <a:p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ด้านการแนะนำและให้คำปรึกษา</a:t>
            </a:r>
          </a:p>
          <a:p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ด้านการพัฒนานักศึกษา</a:t>
            </a:r>
          </a:p>
          <a:p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ด้านความสัมพันธ์กับนักศึกษา</a:t>
            </a:r>
          </a:p>
          <a:p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ด้านการใช้ความช่วยเหลือและประสานงาน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80489" y="980728"/>
            <a:ext cx="8229600" cy="792088"/>
          </a:xfrm>
        </p:spPr>
        <p:txBody>
          <a:bodyPr>
            <a:normAutofit/>
          </a:bodyPr>
          <a:lstStyle/>
          <a:p>
            <a:r>
              <a:rPr lang="th-TH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บทบาทสำคัญของอาจารย์ที่</a:t>
            </a:r>
            <a:r>
              <a:rPr lang="th-TH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ปรึกษาประจำหมู่เรียน</a:t>
            </a:r>
            <a:endParaRPr lang="en-US" b="1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04238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3204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h-TH" sz="4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ctr">
              <a:buNone/>
            </a:pPr>
            <a:r>
              <a:rPr lang="th-TH" sz="6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หน้าที่ของอาจารย์ที่ปรึกษา</a:t>
            </a:r>
            <a:endParaRPr lang="en-US" sz="6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74182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692696"/>
            <a:ext cx="78488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หน้าที่ของอาจารย์ที่ปรึกษา </a:t>
            </a: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ให้คำปรึกษาดังนี้</a:t>
            </a:r>
          </a:p>
        </p:txBody>
      </p:sp>
      <p:graphicFrame>
        <p:nvGraphicFramePr>
          <p:cNvPr id="7" name="ไดอะแกรม 6"/>
          <p:cNvGraphicFramePr/>
          <p:nvPr/>
        </p:nvGraphicFramePr>
        <p:xfrm>
          <a:off x="734320" y="1499962"/>
          <a:ext cx="8158160" cy="4737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43608" y="1981289"/>
            <a:ext cx="6784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000" b="1" dirty="0">
                <a:latin typeface="TH Niramit AS" panose="02000506000000020004" pitchFamily="2" charset="-34"/>
                <a:cs typeface="TH Niramit AS" panose="02000506000000020004" pitchFamily="2" charset="-34"/>
                <a:sym typeface="Wingdings"/>
              </a:rPr>
              <a:t>1</a:t>
            </a:r>
            <a:endParaRPr lang="th-TH" sz="60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03648" y="3356992"/>
            <a:ext cx="6784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000" b="1" dirty="0">
                <a:latin typeface="TH Niramit AS" panose="02000506000000020004" pitchFamily="2" charset="-34"/>
                <a:cs typeface="TH Niramit AS" panose="02000506000000020004" pitchFamily="2" charset="-34"/>
                <a:sym typeface="Wingdings"/>
              </a:rPr>
              <a:t>2</a:t>
            </a:r>
            <a:endParaRPr lang="th-TH" sz="60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3608" y="4850206"/>
            <a:ext cx="6784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000" b="1" dirty="0">
                <a:latin typeface="TH Niramit AS" panose="02000506000000020004" pitchFamily="2" charset="-34"/>
                <a:cs typeface="TH Niramit AS" panose="02000506000000020004" pitchFamily="2" charset="-34"/>
                <a:sym typeface="Wingdings"/>
              </a:rPr>
              <a:t>3</a:t>
            </a:r>
            <a:endParaRPr lang="th-TH" sz="60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15656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ไดอะแกรม 1"/>
          <p:cNvGraphicFramePr/>
          <p:nvPr/>
        </p:nvGraphicFramePr>
        <p:xfrm>
          <a:off x="1115616" y="927314"/>
          <a:ext cx="7560840" cy="5165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31640" y="1261209"/>
            <a:ext cx="6784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000" b="1" dirty="0">
                <a:latin typeface="TH Niramit AS" panose="02000506000000020004" pitchFamily="2" charset="-34"/>
                <a:cs typeface="TH Niramit AS" panose="02000506000000020004" pitchFamily="2" charset="-34"/>
                <a:sym typeface="Wingdings"/>
              </a:rPr>
              <a:t>4</a:t>
            </a:r>
            <a:endParaRPr lang="th-TH" sz="60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05283" y="2485345"/>
            <a:ext cx="6784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000" b="1" dirty="0">
                <a:latin typeface="TH Niramit AS" panose="02000506000000020004" pitchFamily="2" charset="-34"/>
                <a:cs typeface="TH Niramit AS" panose="02000506000000020004" pitchFamily="2" charset="-34"/>
                <a:sym typeface="Wingdings"/>
              </a:rPr>
              <a:t>5</a:t>
            </a:r>
            <a:endParaRPr lang="th-TH" sz="60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05283" y="3645024"/>
            <a:ext cx="6784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000" b="1" dirty="0">
                <a:latin typeface="TH Niramit AS" panose="02000506000000020004" pitchFamily="2" charset="-34"/>
                <a:cs typeface="TH Niramit AS" panose="02000506000000020004" pitchFamily="2" charset="-34"/>
                <a:sym typeface="Wingdings"/>
              </a:rPr>
              <a:t>6</a:t>
            </a:r>
            <a:endParaRPr lang="th-TH" sz="60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73235" y="4869159"/>
            <a:ext cx="6784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000" b="1" dirty="0">
                <a:latin typeface="TH Niramit AS" panose="02000506000000020004" pitchFamily="2" charset="-34"/>
                <a:cs typeface="TH Niramit AS" panose="02000506000000020004" pitchFamily="2" charset="-34"/>
                <a:sym typeface="Wingdings"/>
              </a:rPr>
              <a:t>7</a:t>
            </a:r>
            <a:endParaRPr lang="th-TH" sz="6000" b="1" dirty="0"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507394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836712"/>
            <a:ext cx="77048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แนวปฏิบัติตามภาระงานอาจารย์ที่ปรึกษา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7584" y="1652602"/>
            <a:ext cx="77048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th-TH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อาจารย์ประจำทุกคนต้องทำหน้าที่อาจารย์ที่ปรึกษา โดยต้องให้คำปรึกษาทั่วไปแก่ นักศึกษา </a:t>
            </a:r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ชั่วโมงทำงาน ต่อสัปดาห์ ต่อภาคเรียน (</a:t>
            </a:r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30</a:t>
            </a:r>
            <a:r>
              <a:rPr lang="th-TH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ชั่วโมงทำงาน / ภาคเรียน)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7584" y="4140363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th-TH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อาจารย์ประจำทุกคน กำหนดตารางเวลา (</a:t>
            </a:r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Office Hour) </a:t>
            </a:r>
            <a:r>
              <a:rPr lang="th-TH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สำหรับให้คำปรึกษาแก่ นักศึกษาประจำสัปดาห์ และประกาศแจ้งให้นักศึกษาได้รับทราบ</a:t>
            </a:r>
          </a:p>
        </p:txBody>
      </p:sp>
    </p:spTree>
    <p:extLst>
      <p:ext uri="{BB962C8B-B14F-4D97-AF65-F5344CB8AC3E}">
        <p14:creationId xmlns:p14="http://schemas.microsoft.com/office/powerpoint/2010/main" val="4014107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484784"/>
            <a:ext cx="7848872" cy="31700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th-TH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อาจารย์ที่ปรึกษาประจำหมู่เรียน ต้องให้คำปรึกษาแก่นักศึกษาในหมู่เรียนที่รับผิดชอบ โดยผ่านกระบวนการ</a:t>
            </a:r>
            <a:r>
              <a:rPr lang="th-TH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โฮมรูม</a:t>
            </a:r>
            <a:r>
              <a:rPr lang="th-TH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4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อย่างน้อย </a:t>
            </a:r>
            <a:r>
              <a:rPr lang="en-US" sz="4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4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ครั้งต่อภาคเรี</a:t>
            </a:r>
            <a:r>
              <a:rPr lang="th-TH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ยน โดยกำหนดเวลา</a:t>
            </a:r>
            <a:r>
              <a:rPr lang="th-TH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โฮมรูม</a:t>
            </a:r>
            <a:r>
              <a:rPr lang="th-TH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และประกาศแจ้งให้นักศึกษาทราบ</a:t>
            </a:r>
          </a:p>
        </p:txBody>
      </p:sp>
    </p:spTree>
    <p:extLst>
      <p:ext uri="{BB962C8B-B14F-4D97-AF65-F5344CB8AC3E}">
        <p14:creationId xmlns:p14="http://schemas.microsoft.com/office/powerpoint/2010/main" val="28073829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832074"/>
            <a:ext cx="78488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การปฏิบัติงานของอาจารย์ที่ปรึกษา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3568" y="1844824"/>
            <a:ext cx="7704856" cy="31700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th-TH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เมื่อนักศึกษามีปัญหาต้องการคำปรึกษาและหรือความช่วยเหลือจากอาจารย์ที่ปรึกษา นักศึกษาสามารถไปพบอาจารย์ที่ปรึกษาตามตารางเวลาทำงานที่อาจารย์ที่ปรึกษากำหนดไว้ในตารางสอนประจำภาคเรียน ที่แจ้งให้นักศึกษาทราบแล้ว</a:t>
            </a:r>
          </a:p>
        </p:txBody>
      </p:sp>
    </p:spTree>
    <p:extLst>
      <p:ext uri="{BB962C8B-B14F-4D97-AF65-F5344CB8AC3E}">
        <p14:creationId xmlns:p14="http://schemas.microsoft.com/office/powerpoint/2010/main" val="34150773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9657" y="1124744"/>
            <a:ext cx="8136904" cy="44012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th-TH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นักศึกษาหมู่เรียน หรือนักศึกษาทั่วไป สามารถขอความช่วยเหลือ ปรึกษาทางด้าน วิชาการ ด้านทักษะอาชีพ ด้านบุคลิกภาพและทักษะชีวิต และด้านพัฒนาส่งเสริมศักยภาพด้านต่าง ๆ ซึ่งอาจารย์ที่ปรึกษาต้องให้คำปรึกษา ช่วยเหลือแก้ปัญหาต่าง ๆ เหล่านี้เพื่อให้ยุติ รวมทั้งช่วยพัฒนา ส่งเสริม สนับสนุนให้นักศึกษาสามารถศึกษาเล่าเรียนจนสำเร็จการศึกษา</a:t>
            </a:r>
          </a:p>
        </p:txBody>
      </p:sp>
    </p:spTree>
    <p:extLst>
      <p:ext uri="{BB962C8B-B14F-4D97-AF65-F5344CB8AC3E}">
        <p14:creationId xmlns:p14="http://schemas.microsoft.com/office/powerpoint/2010/main" val="15370299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196752"/>
            <a:ext cx="7920880" cy="37856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- กรณีอาจารย์ที่ปรึกษาแก้ไขปัญหาไม่ได้ด้วยเหตุติดขัดปัญหาในระเบียบ ข้อบังคับ เวลา หรืออื่น ๆ อาจารย์ที่ปรึกษาควรขอความช่วยเหลือ ปรึกษาบุคคลที่มีอำนาจหน้าที่ ความรับผิดชอบโดยตรง หรือประสานขอความช่วยเหลือ/ความชัดเจน เมื่อได้ความชัดเจนแล้วจึงช่วยเหลือแก้ไขปัญหา</a:t>
            </a:r>
          </a:p>
        </p:txBody>
      </p:sp>
    </p:spTree>
    <p:extLst>
      <p:ext uri="{BB962C8B-B14F-4D97-AF65-F5344CB8AC3E}">
        <p14:creationId xmlns:p14="http://schemas.microsoft.com/office/powerpoint/2010/main" val="2110951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FE1CE906-AA93-875C-6A4F-58D1489F198D}"/>
              </a:ext>
            </a:extLst>
          </p:cNvPr>
          <p:cNvSpPr/>
          <p:nvPr/>
        </p:nvSpPr>
        <p:spPr>
          <a:xfrm>
            <a:off x="2300771" y="2967335"/>
            <a:ext cx="454246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8800" b="1" dirty="0">
                <a:ln/>
                <a:solidFill>
                  <a:srgbClr val="002060"/>
                </a:solidFill>
              </a:rPr>
              <a:t>THE END.</a:t>
            </a:r>
            <a:endParaRPr lang="th-TH" sz="8800" b="1" dirty="0">
              <a:ln/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444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4536504"/>
          </a:xfrm>
        </p:spPr>
        <p:txBody>
          <a:bodyPr>
            <a:normAutofit/>
          </a:bodyPr>
          <a:lstStyle/>
          <a:p>
            <a:r>
              <a:rPr lang="th-TH" sz="65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ความสำคัญของอาจารย์ที่ปรึกษา</a:t>
            </a:r>
            <a:br>
              <a:rPr lang="th-TH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br>
              <a:rPr lang="th-TH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60740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ปฏิสัมพันธ์ระหว่างกัน : </a:t>
            </a:r>
            <a:br>
              <a:rPr lang="th-TH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ปัจจัยหลักแห่งความสุข และความ</a:t>
            </a:r>
            <a:r>
              <a:rPr lang="th-TH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สําเร็จ</a:t>
            </a:r>
            <a:r>
              <a:rPr lang="th-TH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ของนักศึกษา</a:t>
            </a:r>
            <a:br>
              <a:rPr lang="th-TH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659" y="2348061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th-TH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ปฏิสัมพันธ์ระหว่างนักศึกษากับคณาจารย์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	นักศึกษา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	คณาจารย์</a:t>
            </a:r>
          </a:p>
        </p:txBody>
      </p:sp>
      <p:sp>
        <p:nvSpPr>
          <p:cNvPr id="4" name="Right Brace 3"/>
          <p:cNvSpPr/>
          <p:nvPr/>
        </p:nvSpPr>
        <p:spPr>
          <a:xfrm>
            <a:off x="3059832" y="3068960"/>
            <a:ext cx="360040" cy="1080120"/>
          </a:xfrm>
          <a:prstGeom prst="rightBrace">
            <a:avLst>
              <a:gd name="adj1" fmla="val 49033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07904" y="3284984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ความสัมพันธ์ฉันครูกับศิษย์ </a:t>
            </a:r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96991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236" y="206084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th-TH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2) </a:t>
            </a:r>
            <a:r>
              <a:rPr lang="th-TH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คณาจารย์สร้างปฏิสัมพันธ์กับนักศึกษาผ่าน...</a:t>
            </a:r>
          </a:p>
          <a:p>
            <a:pPr indent="277813"/>
            <a:r>
              <a:rPr lang="th-TH" sz="36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การทํา</a:t>
            </a:r>
            <a:r>
              <a:rPr lang="th-TH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ภารกิจของมหาวิทยาลัยร่วมกัน</a:t>
            </a:r>
          </a:p>
          <a:p>
            <a:pPr indent="277813"/>
            <a:r>
              <a:rPr lang="th-TH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การให้</a:t>
            </a:r>
            <a:r>
              <a:rPr lang="th-TH" sz="36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คํ</a:t>
            </a:r>
            <a:r>
              <a:rPr lang="th-TH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าปรึกษาด้านวิชาการ</a:t>
            </a:r>
          </a:p>
          <a:p>
            <a:pPr indent="277813"/>
            <a:r>
              <a:rPr lang="th-TH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การให้</a:t>
            </a:r>
            <a:r>
              <a:rPr lang="th-TH" sz="36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คํ</a:t>
            </a:r>
            <a:r>
              <a:rPr lang="th-TH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าปรึกษาด้านกิจกรรมนักศึกษา</a:t>
            </a:r>
          </a:p>
          <a:p>
            <a:pPr indent="277813"/>
            <a:r>
              <a:rPr lang="th-TH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การให้</a:t>
            </a:r>
            <a:r>
              <a:rPr lang="th-TH" sz="36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คํ</a:t>
            </a:r>
            <a:r>
              <a:rPr lang="th-TH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าปรึกษาด้านปัญหาส่วนตัว</a:t>
            </a:r>
          </a:p>
          <a:p>
            <a:pPr indent="277813"/>
            <a:r>
              <a:rPr lang="th-TH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การให้</a:t>
            </a:r>
            <a:r>
              <a:rPr lang="th-TH" sz="36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คํ</a:t>
            </a:r>
            <a:r>
              <a:rPr lang="th-TH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าปรึกษาด้านการพัฒนาอาชีพ และการจัดหางาน</a:t>
            </a:r>
            <a:endParaRPr lang="en-US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ปฏิสัมพันธ์ระหว่างกัน : </a:t>
            </a:r>
            <a:br>
              <a:rPr lang="th-TH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ปัจจัยหลักแห่งความสุข และความ</a:t>
            </a:r>
            <a:r>
              <a:rPr lang="th-TH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สําเร็จ</a:t>
            </a:r>
            <a:r>
              <a:rPr lang="th-TH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ของนักศึกษา</a:t>
            </a:r>
            <a:br>
              <a:rPr lang="th-TH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76346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489" y="2123728"/>
            <a:ext cx="8498654" cy="40740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sz="3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</a:t>
            </a:r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ระบบ “อาจารย์ที่ปรึกษา” โดยถือเป็นหน้าที่ และเป็นภาระงาน</a:t>
            </a:r>
          </a:p>
          <a:p>
            <a:pPr marL="542925" indent="-185738"/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อาจารย์ที่ปรึกษาด้านวิชาการ</a:t>
            </a:r>
          </a:p>
          <a:p>
            <a:pPr marL="542925" indent="-185738"/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อาจารย์ที่ปรึกษาด้านกิจกรรม</a:t>
            </a:r>
          </a:p>
          <a:p>
            <a:pPr marL="542925" indent="-185738"/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อาจารย์ที่ปรึกษาด้านสวัสดิการนักศึกษา</a:t>
            </a:r>
          </a:p>
          <a:p>
            <a:pPr marL="542925" indent="-185738"/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อาจารย์ที่ปรึกษาด้านการพัฒนาอาชีพและการจัดหางาน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80489" y="980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ปฏิสัมพันธ์ระหว่างกัน : </a:t>
            </a:r>
            <a:br>
              <a:rPr lang="th-TH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ปัจจัยหลักแห่งความสุข และความ</a:t>
            </a:r>
            <a:r>
              <a:rPr lang="th-TH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สําเร็จ</a:t>
            </a:r>
            <a:r>
              <a:rPr lang="th-TH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ของนักศึกษา</a:t>
            </a:r>
            <a:br>
              <a:rPr lang="th-TH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69396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80489" y="980728"/>
            <a:ext cx="8229600" cy="4536504"/>
          </a:xfrm>
        </p:spPr>
        <p:txBody>
          <a:bodyPr>
            <a:normAutofit/>
          </a:bodyPr>
          <a:lstStyle/>
          <a:p>
            <a:r>
              <a:rPr lang="th-TH" sz="65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บทบาทของอาจารย์ที่ปรึกษา</a:t>
            </a:r>
            <a:br>
              <a:rPr lang="th-TH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55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ต่อความสำเร็จของนักศึกษา</a:t>
            </a:r>
            <a:br>
              <a:rPr lang="th-TH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20277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0618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บทบาทของอาจารย์ที่ปรึกษา </a:t>
            </a:r>
            <a:br>
              <a:rPr lang="th-TH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ต่อความ</a:t>
            </a:r>
            <a:r>
              <a:rPr lang="th-TH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สําเร็จ</a:t>
            </a:r>
            <a:r>
              <a:rPr lang="th-TH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ของนักศึกษา</a:t>
            </a:r>
            <a:br>
              <a:rPr lang="th-TH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0360" y="2184178"/>
            <a:ext cx="6912768" cy="4525963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th-TH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ความ</a:t>
            </a:r>
            <a:r>
              <a:rPr lang="th-TH" sz="36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สําเร็จ</a:t>
            </a:r>
            <a:r>
              <a:rPr lang="th-TH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ของนักศึกษา </a:t>
            </a:r>
          </a:p>
          <a:p>
            <a:pPr indent="200025">
              <a:tabLst>
                <a:tab pos="992188" algn="l"/>
              </a:tabLst>
            </a:pPr>
            <a:r>
              <a:rPr lang="th-TH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เรียนได้ดี</a:t>
            </a:r>
          </a:p>
          <a:p>
            <a:pPr indent="200025">
              <a:tabLst>
                <a:tab pos="992188" algn="l"/>
              </a:tabLst>
            </a:pPr>
            <a:r>
              <a:rPr lang="th-TH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มีความสุข สนุกกับการเรียน</a:t>
            </a:r>
          </a:p>
          <a:p>
            <a:pPr indent="200025">
              <a:tabLst>
                <a:tab pos="992188" algn="l"/>
              </a:tabLst>
            </a:pPr>
            <a:r>
              <a:rPr lang="th-TH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มีครูดี และกลุ่มเพื่อนที่ดี</a:t>
            </a:r>
          </a:p>
          <a:p>
            <a:pPr indent="200025">
              <a:tabLst>
                <a:tab pos="992188" algn="l"/>
              </a:tabLst>
            </a:pPr>
            <a:r>
              <a:rPr lang="th-TH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อยู่ในสภาพแวดล้อมที่ดี</a:t>
            </a:r>
          </a:p>
          <a:p>
            <a:pPr indent="200025">
              <a:tabLst>
                <a:tab pos="992188" algn="l"/>
              </a:tabLst>
            </a:pPr>
            <a:r>
              <a:rPr lang="th-TH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มีงาน</a:t>
            </a:r>
            <a:r>
              <a:rPr lang="th-TH" sz="36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ทํา</a:t>
            </a:r>
            <a:endParaRPr lang="en-US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55277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448" y="198884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2) บทบาทของอาจารย์ที่ปรึกษา</a:t>
            </a:r>
          </a:p>
          <a:p>
            <a:pPr marL="712788" indent="-355600"/>
            <a:r>
              <a:rPr lang="th-TH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ตระหนักในความ</a:t>
            </a:r>
            <a:r>
              <a:rPr lang="th-TH" sz="36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สําคัญ</a:t>
            </a:r>
            <a:r>
              <a:rPr lang="th-TH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ของภารกิจการเป็นอาจารย์ที่ปรึกษา</a:t>
            </a:r>
          </a:p>
          <a:p>
            <a:pPr marL="712788" indent="-355600"/>
            <a:r>
              <a:rPr lang="th-TH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ปฏิบัติตัวต่อนักศึกษาเยี่ยงครูกับศิษย์ เป็นที่พึ่งของนักศึกษา ช่วยแก้ไขปัญหา</a:t>
            </a:r>
          </a:p>
          <a:p>
            <a:pPr marL="928688" indent="-307975">
              <a:buFontTx/>
              <a:buChar char="-"/>
            </a:pPr>
            <a:r>
              <a:rPr lang="th-TH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ปัญหาเร่งด่วน (มีผลคุกคามต่อชีวิตนักศึกษา)</a:t>
            </a:r>
          </a:p>
          <a:p>
            <a:pPr marL="928688" indent="-307975">
              <a:buFontTx/>
              <a:buChar char="-"/>
            </a:pPr>
            <a:r>
              <a:rPr lang="th-TH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ปัญหาไม่ซับซ้อน (แก้ไขได้โดยอาจารย์ที่ปรึกษาและนักศึกษา)</a:t>
            </a:r>
          </a:p>
          <a:p>
            <a:pPr marL="928688" indent="-307975">
              <a:buFontTx/>
              <a:buChar char="-"/>
            </a:pPr>
            <a:r>
              <a:rPr lang="th-TH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ปัญหาซับซ้อน (ปัญหาที่ต้องได้รับการแก้ไขจากหลายหน่วยงาน)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8448" y="10287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บทบาทของอาจารย์ที่ปรึกษา</a:t>
            </a:r>
            <a:br>
              <a:rPr lang="th-TH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ต่อความ</a:t>
            </a:r>
            <a:r>
              <a:rPr lang="th-TH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สําเร็จ</a:t>
            </a:r>
            <a:r>
              <a:rPr lang="th-TH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ของนักศึกษา</a:t>
            </a:r>
            <a:br>
              <a:rPr lang="th-TH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83582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448" y="198884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2) บทบาทของอาจารย์ที่ปรึกษา (ต่อ)</a:t>
            </a:r>
          </a:p>
          <a:p>
            <a:pPr marL="712788" indent="-355600"/>
            <a:r>
              <a:rPr lang="th-TH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เรียนรู้เทคนิค วิธีการให้</a:t>
            </a:r>
            <a:r>
              <a:rPr lang="th-TH" sz="36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คํ</a:t>
            </a:r>
            <a:r>
              <a:rPr lang="th-TH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าปรึกษา </a:t>
            </a:r>
          </a:p>
          <a:p>
            <a:pPr marL="712788" indent="-355600"/>
            <a:r>
              <a:rPr lang="th-TH" sz="36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ทํ</a:t>
            </a:r>
            <a:r>
              <a:rPr lang="th-TH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าหน้าที่อาจารย์ที่ปรึกษาอย่างสม่ำเสมอ และพร้อมที่จะให้นักศึกษาพบทั้งเป็นกลุ่ม และรายบุคคล</a:t>
            </a:r>
          </a:p>
          <a:p>
            <a:pPr marL="712788" indent="-355600"/>
            <a:r>
              <a:rPr lang="th-TH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การรักษาความลับของนักศึกษา</a:t>
            </a:r>
          </a:p>
          <a:p>
            <a:pPr marL="357188" indent="0">
              <a:buNone/>
            </a:pPr>
            <a:r>
              <a:rPr lang="th-TH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(ข้อมูลส่วนบุคคลที่เมื่อถูกเปิดเผยแล้วอาจทำให้เกิดความอับอาย หรือถูกคุกคามชีวิต หรือได้รับความเสียหาย)</a:t>
            </a:r>
            <a:endParaRPr lang="en-US" sz="36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8448" y="10287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บทบาทของอาจารย์ที่ปรึกษา</a:t>
            </a:r>
            <a:br>
              <a:rPr lang="th-TH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ต่อความ</a:t>
            </a:r>
            <a:r>
              <a:rPr lang="th-TH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สําเร็จ</a:t>
            </a:r>
            <a:r>
              <a:rPr lang="th-TH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ของนักศึกษา</a:t>
            </a:r>
            <a:br>
              <a:rPr lang="th-TH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13025584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1328</TotalTime>
  <Words>755</Words>
  <Application>Microsoft Office PowerPoint</Application>
  <PresentationFormat>นำเสนอทางหน้าจอ (4:3)</PresentationFormat>
  <Paragraphs>74</Paragraphs>
  <Slides>19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19</vt:i4>
      </vt:variant>
    </vt:vector>
  </HeadingPairs>
  <TitlesOfParts>
    <vt:vector size="24" baseType="lpstr">
      <vt:lpstr>Arial</vt:lpstr>
      <vt:lpstr>Calibri</vt:lpstr>
      <vt:lpstr>TH Niramit AS</vt:lpstr>
      <vt:lpstr>TH SarabunPSK</vt:lpstr>
      <vt:lpstr>ชุดรูปแบบของ Office</vt:lpstr>
      <vt:lpstr>งานนำเสนอ PowerPoint</vt:lpstr>
      <vt:lpstr>ความสำคัญของอาจารย์ที่ปรึกษา  </vt:lpstr>
      <vt:lpstr>ปฏิสัมพันธ์ระหว่างกัน :  ปัจจัยหลักแห่งความสุข และความสําเร็จของนักศึกษา </vt:lpstr>
      <vt:lpstr>ปฏิสัมพันธ์ระหว่างกัน :  ปัจจัยหลักแห่งความสุข และความสําเร็จของนักศึกษา </vt:lpstr>
      <vt:lpstr>ปฏิสัมพันธ์ระหว่างกัน :  ปัจจัยหลักแห่งความสุข และความสําเร็จของนักศึกษา </vt:lpstr>
      <vt:lpstr>บทบาทของอาจารย์ที่ปรึกษา ต่อความสำเร็จของนักศึกษา </vt:lpstr>
      <vt:lpstr>บทบาทของอาจารย์ที่ปรึกษา  ต่อความสําเร็จของนักศึกษา </vt:lpstr>
      <vt:lpstr>บทบาทของอาจารย์ที่ปรึกษา ต่อความสําเร็จของนักศึกษา </vt:lpstr>
      <vt:lpstr>บทบาทของอาจารย์ที่ปรึกษา ต่อความสําเร็จของนักศึกษา </vt:lpstr>
      <vt:lpstr>บทบาทสำคัญของอาจารย์ที่ปรึกษาประจำหมู่เรียน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>academic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jj</dc:creator>
  <cp:lastModifiedBy>zpp</cp:lastModifiedBy>
  <cp:revision>112</cp:revision>
  <cp:lastPrinted>2017-03-16T04:38:12Z</cp:lastPrinted>
  <dcterms:created xsi:type="dcterms:W3CDTF">2017-03-11T08:15:02Z</dcterms:created>
  <dcterms:modified xsi:type="dcterms:W3CDTF">2024-06-10T01:36:12Z</dcterms:modified>
</cp:coreProperties>
</file>